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64" r:id="rId5"/>
    <p:sldId id="259" r:id="rId6"/>
    <p:sldId id="262" r:id="rId7"/>
    <p:sldId id="272" r:id="rId8"/>
    <p:sldId id="273" r:id="rId9"/>
    <p:sldId id="258" r:id="rId10"/>
    <p:sldId id="263" r:id="rId11"/>
    <p:sldId id="268" r:id="rId12"/>
    <p:sldId id="266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lay.kahoot.it/v2/?quizId=ae79d86d-328b-4a42-b5e5-9f2e6feb169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E9724-DCFA-474F-BF87-1C99A930C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9208245" cy="2677648"/>
          </a:xfrm>
        </p:spPr>
        <p:txBody>
          <a:bodyPr/>
          <a:lstStyle/>
          <a:p>
            <a:r>
              <a:rPr lang="en-US" dirty="0"/>
              <a:t>Personal Finance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91DC-6CE0-4641-B63F-6E9D9E153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208245" cy="861420"/>
          </a:xfrm>
        </p:spPr>
        <p:txBody>
          <a:bodyPr/>
          <a:lstStyle/>
          <a:p>
            <a:r>
              <a:rPr lang="en-US" dirty="0"/>
              <a:t>Yusuf Kadi</a:t>
            </a:r>
          </a:p>
        </p:txBody>
      </p:sp>
    </p:spTree>
    <p:extLst>
      <p:ext uri="{BB962C8B-B14F-4D97-AF65-F5344CB8AC3E}">
        <p14:creationId xmlns:p14="http://schemas.microsoft.com/office/powerpoint/2010/main" val="691834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F59A141-D5FC-4A9F-8E2E-793010819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598" y="5989926"/>
            <a:ext cx="8825658" cy="861420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E9DF0C2-B15D-49C0-B330-A2C2F7248792}"/>
              </a:ext>
            </a:extLst>
          </p:cNvPr>
          <p:cNvSpPr txBox="1">
            <a:spLocks/>
          </p:cNvSpPr>
          <p:nvPr/>
        </p:nvSpPr>
        <p:spPr>
          <a:xfrm>
            <a:off x="2409882" y="2491408"/>
            <a:ext cx="7940066" cy="3733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0" i="0" kern="1200" cap="all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b="1" dirty="0">
                <a:solidFill>
                  <a:schemeClr val="bg1"/>
                </a:solidFill>
              </a:rPr>
              <a:t>What is the importance of insurance?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b="1" dirty="0">
                <a:solidFill>
                  <a:schemeClr val="bg1"/>
                </a:solidFill>
              </a:rPr>
              <a:t>Why is it important to have a good credit score even when you don’t need to borrow money?</a:t>
            </a:r>
          </a:p>
          <a:p>
            <a:pPr marL="285750" indent="-285750">
              <a:buFont typeface="Century Gothic" panose="020B0502020202020204" pitchFamily="34" charset="0"/>
              <a:buChar char="►"/>
            </a:pPr>
            <a:r>
              <a:rPr lang="en-US" b="1" dirty="0">
                <a:solidFill>
                  <a:schemeClr val="bg1"/>
                </a:solidFill>
              </a:rPr>
              <a:t>Why is budgeting important?</a:t>
            </a:r>
          </a:p>
        </p:txBody>
      </p:sp>
    </p:spTree>
    <p:extLst>
      <p:ext uri="{BB962C8B-B14F-4D97-AF65-F5344CB8AC3E}">
        <p14:creationId xmlns:p14="http://schemas.microsoft.com/office/powerpoint/2010/main" val="2223827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BDDE9-D9D5-4126-A6DE-6D61386EEB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0503" y="1423873"/>
            <a:ext cx="8825658" cy="2677648"/>
          </a:xfrm>
        </p:spPr>
        <p:txBody>
          <a:bodyPr/>
          <a:lstStyle/>
          <a:p>
            <a:r>
              <a:rPr lang="en-US" dirty="0"/>
              <a:t>Learned Section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8FD45E3-E9F5-4E9B-BB81-A9887F8E78C5}"/>
              </a:ext>
            </a:extLst>
          </p:cNvPr>
          <p:cNvSpPr txBox="1">
            <a:spLocks/>
          </p:cNvSpPr>
          <p:nvPr/>
        </p:nvSpPr>
        <p:spPr>
          <a:xfrm>
            <a:off x="171125" y="639743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Process Phase</a:t>
            </a:r>
          </a:p>
        </p:txBody>
      </p:sp>
    </p:spTree>
    <p:extLst>
      <p:ext uri="{BB962C8B-B14F-4D97-AF65-F5344CB8AC3E}">
        <p14:creationId xmlns:p14="http://schemas.microsoft.com/office/powerpoint/2010/main" val="4076207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DC11C-77F5-46D7-B9A6-7D8AFA0CCB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556" y="2998289"/>
            <a:ext cx="5510888" cy="861421"/>
          </a:xfrm>
        </p:spPr>
        <p:txBody>
          <a:bodyPr/>
          <a:lstStyle/>
          <a:p>
            <a:r>
              <a:rPr lang="en-US" dirty="0"/>
              <a:t>Share W/ Peers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72C0A45-446B-4CFE-9344-E6B4DB7619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598" y="5989926"/>
            <a:ext cx="8825658" cy="861420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59383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CF69D-F7D7-441A-BCA8-F5E9B6797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2882361"/>
            <a:ext cx="8825658" cy="1093277"/>
          </a:xfrm>
        </p:spPr>
        <p:txBody>
          <a:bodyPr/>
          <a:lstStyle/>
          <a:p>
            <a:pPr algn="ctr"/>
            <a:r>
              <a:rPr lang="en-US" dirty="0"/>
              <a:t>Practical Application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B4F1882-C426-4EA2-8BB1-D74E82A6781C}"/>
              </a:ext>
            </a:extLst>
          </p:cNvPr>
          <p:cNvSpPr txBox="1">
            <a:spLocks/>
          </p:cNvSpPr>
          <p:nvPr/>
        </p:nvSpPr>
        <p:spPr>
          <a:xfrm>
            <a:off x="171125" y="639743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Apply Phase</a:t>
            </a:r>
          </a:p>
        </p:txBody>
      </p:sp>
    </p:spTree>
    <p:extLst>
      <p:ext uri="{BB962C8B-B14F-4D97-AF65-F5344CB8AC3E}">
        <p14:creationId xmlns:p14="http://schemas.microsoft.com/office/powerpoint/2010/main" val="291940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5A03-7657-4337-A4FA-472D61C3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1B51-A3E4-479C-BD7E-5D620549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Identify the components of the five step financial planning process.</a:t>
            </a:r>
          </a:p>
          <a:p>
            <a:r>
              <a:rPr lang="en-US" b="1" dirty="0"/>
              <a:t>Utilize the SMART goal process when making financial decisions.</a:t>
            </a:r>
          </a:p>
          <a:p>
            <a:r>
              <a:rPr lang="en-US" b="1" dirty="0"/>
              <a:t>Identify the purpose of a budget and how to implement it into your life.</a:t>
            </a:r>
          </a:p>
          <a:p>
            <a:r>
              <a:rPr lang="en-US" b="1" dirty="0"/>
              <a:t>Describe reasons for saving and investing.</a:t>
            </a:r>
          </a:p>
          <a:p>
            <a:r>
              <a:rPr lang="en-US" b="1" dirty="0"/>
              <a:t>Recognize when and where using credit advantages you.</a:t>
            </a:r>
          </a:p>
          <a:p>
            <a:endParaRPr lang="en-US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D49F60-1BED-4DFA-AE6E-2F337DC67E4A}"/>
              </a:ext>
            </a:extLst>
          </p:cNvPr>
          <p:cNvSpPr txBox="1">
            <a:spLocks/>
          </p:cNvSpPr>
          <p:nvPr/>
        </p:nvSpPr>
        <p:spPr>
          <a:xfrm>
            <a:off x="214051" y="628812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Reflection &amp; Closing Statement</a:t>
            </a:r>
          </a:p>
        </p:txBody>
      </p:sp>
    </p:spTree>
    <p:extLst>
      <p:ext uri="{BB962C8B-B14F-4D97-AF65-F5344CB8AC3E}">
        <p14:creationId xmlns:p14="http://schemas.microsoft.com/office/powerpoint/2010/main" val="1814973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DA8E-70BF-4F6D-BE63-F5C0A4867C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/>
              <a:t>Energizer</a:t>
            </a:r>
          </a:p>
        </p:txBody>
      </p:sp>
    </p:spTree>
    <p:extLst>
      <p:ext uri="{BB962C8B-B14F-4D97-AF65-F5344CB8AC3E}">
        <p14:creationId xmlns:p14="http://schemas.microsoft.com/office/powerpoint/2010/main" val="258643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5A03-7657-4337-A4FA-472D61C3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81B51-A3E4-479C-BD7E-5D620549F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Identify the components of the five step financial planning process.</a:t>
            </a:r>
          </a:p>
          <a:p>
            <a:r>
              <a:rPr lang="en-US" b="1" dirty="0"/>
              <a:t>Utilize the SMART goal process when making financial decisions.</a:t>
            </a:r>
          </a:p>
          <a:p>
            <a:r>
              <a:rPr lang="en-US" b="1" dirty="0"/>
              <a:t>Identify the purpose of a budget and how to implement it into your life.</a:t>
            </a:r>
          </a:p>
          <a:p>
            <a:r>
              <a:rPr lang="en-US" b="1" dirty="0"/>
              <a:t>Describe reasons for saving and investing.</a:t>
            </a:r>
          </a:p>
          <a:p>
            <a:r>
              <a:rPr lang="en-US" b="1" dirty="0"/>
              <a:t>Recognize when and where using credit advantages you.</a:t>
            </a:r>
          </a:p>
          <a:p>
            <a:endParaRPr lang="en-US" b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CD49F60-1BED-4DFA-AE6E-2F337DC67E4A}"/>
              </a:ext>
            </a:extLst>
          </p:cNvPr>
          <p:cNvSpPr txBox="1">
            <a:spLocks/>
          </p:cNvSpPr>
          <p:nvPr/>
        </p:nvSpPr>
        <p:spPr>
          <a:xfrm>
            <a:off x="214051" y="628812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Inquire Phase</a:t>
            </a:r>
          </a:p>
        </p:txBody>
      </p:sp>
    </p:spTree>
    <p:extLst>
      <p:ext uri="{BB962C8B-B14F-4D97-AF65-F5344CB8AC3E}">
        <p14:creationId xmlns:p14="http://schemas.microsoft.com/office/powerpoint/2010/main" val="1570232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630AE-8AC7-49A0-9D3C-AD7B6BC8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Kahoot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2E36DC9-BB90-4A69-AA02-D6CE8F57D758}"/>
              </a:ext>
            </a:extLst>
          </p:cNvPr>
          <p:cNvSpPr txBox="1">
            <a:spLocks/>
          </p:cNvSpPr>
          <p:nvPr/>
        </p:nvSpPr>
        <p:spPr>
          <a:xfrm>
            <a:off x="214051" y="6288128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Inquire Phase</a:t>
            </a:r>
          </a:p>
        </p:txBody>
      </p:sp>
      <p:pic>
        <p:nvPicPr>
          <p:cNvPr id="10" name="Picture 9" descr="A drawing of a sign&#10;&#10;Description generated with high confidence">
            <a:hlinkClick r:id="rId2" tooltip="Kahoot"/>
            <a:extLst>
              <a:ext uri="{FF2B5EF4-FFF2-40B4-BE49-F238E27FC236}">
                <a16:creationId xmlns:a16="http://schemas.microsoft.com/office/drawing/2014/main" id="{F626C6E5-3D0A-4D8B-AB98-F617BAD1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099" y="255563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63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8EAB-A14B-4316-92E9-0BE0452A35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3140624"/>
            <a:ext cx="8825658" cy="861420"/>
          </a:xfrm>
        </p:spPr>
        <p:txBody>
          <a:bodyPr/>
          <a:lstStyle/>
          <a:p>
            <a:pPr algn="ctr"/>
            <a:r>
              <a:rPr lang="en-US" sz="9600" dirty="0"/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9A141-D5FC-4A9F-8E2E-7930108193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598" y="5989926"/>
            <a:ext cx="8825658" cy="861420"/>
          </a:xfrm>
        </p:spPr>
        <p:txBody>
          <a:bodyPr/>
          <a:lstStyle/>
          <a:p>
            <a:r>
              <a:rPr lang="en-US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1923599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90FF-1479-4C34-81B4-F493E7D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33" y="1113063"/>
            <a:ext cx="4585679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Setting Financial Goals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A903D-536E-49DD-BEEC-67808C47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75" y="745356"/>
            <a:ext cx="5414369" cy="5367287"/>
          </a:xfrm>
          <a:prstGeom prst="roundRect">
            <a:avLst>
              <a:gd name="adj" fmla="val 3751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3A3AB13-F557-492C-9C11-2A4B4FF0FF8B}"/>
              </a:ext>
            </a:extLst>
          </p:cNvPr>
          <p:cNvSpPr txBox="1">
            <a:spLocks/>
          </p:cNvSpPr>
          <p:nvPr/>
        </p:nvSpPr>
        <p:spPr>
          <a:xfrm>
            <a:off x="171125" y="639743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Gather Phase</a:t>
            </a:r>
          </a:p>
        </p:txBody>
      </p:sp>
    </p:spTree>
    <p:extLst>
      <p:ext uri="{BB962C8B-B14F-4D97-AF65-F5344CB8AC3E}">
        <p14:creationId xmlns:p14="http://schemas.microsoft.com/office/powerpoint/2010/main" val="1713943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90FF-1479-4C34-81B4-F493E7D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33" y="1113063"/>
            <a:ext cx="4585679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Budgeting</a:t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A903D-536E-49DD-BEEC-67808C47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979" y="571500"/>
            <a:ext cx="4585679" cy="5710114"/>
          </a:xfrm>
          <a:prstGeom prst="roundRect">
            <a:avLst>
              <a:gd name="adj" fmla="val 2193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3A3AB13-F557-492C-9C11-2A4B4FF0FF8B}"/>
              </a:ext>
            </a:extLst>
          </p:cNvPr>
          <p:cNvSpPr txBox="1">
            <a:spLocks/>
          </p:cNvSpPr>
          <p:nvPr/>
        </p:nvSpPr>
        <p:spPr>
          <a:xfrm>
            <a:off x="171125" y="639743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Gather Phase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BD4AB6-ECA3-4E8A-80C5-8509EF594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1561" y="4247307"/>
            <a:ext cx="5432502" cy="13483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Needs/Wants</a:t>
            </a:r>
          </a:p>
          <a:p>
            <a:r>
              <a:rPr lang="en-US" b="1" dirty="0">
                <a:solidFill>
                  <a:schemeClr val="bg1"/>
                </a:solidFill>
              </a:rPr>
              <a:t>Delayed Gratification</a:t>
            </a:r>
          </a:p>
          <a:p>
            <a:r>
              <a:rPr lang="en-US" b="1" dirty="0">
                <a:solidFill>
                  <a:schemeClr val="bg1"/>
                </a:solidFill>
              </a:rPr>
              <a:t>Taxes</a:t>
            </a:r>
          </a:p>
          <a:p>
            <a:r>
              <a:rPr lang="en-US" b="1" dirty="0">
                <a:solidFill>
                  <a:schemeClr val="bg1"/>
                </a:solidFill>
              </a:rPr>
              <a:t>Saving &amp; Investing</a:t>
            </a:r>
          </a:p>
        </p:txBody>
      </p:sp>
    </p:spTree>
    <p:extLst>
      <p:ext uri="{BB962C8B-B14F-4D97-AF65-F5344CB8AC3E}">
        <p14:creationId xmlns:p14="http://schemas.microsoft.com/office/powerpoint/2010/main" val="3864741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90FF-1479-4C34-81B4-F493E7D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33" y="571500"/>
            <a:ext cx="4585679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Managing Your Credit Score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A903D-536E-49DD-BEEC-67808C47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875" y="1313580"/>
            <a:ext cx="5414369" cy="4230839"/>
          </a:xfrm>
          <a:prstGeom prst="roundRect">
            <a:avLst>
              <a:gd name="adj" fmla="val 712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D3A3AB13-F557-492C-9C11-2A4B4FF0FF8B}"/>
              </a:ext>
            </a:extLst>
          </p:cNvPr>
          <p:cNvSpPr txBox="1">
            <a:spLocks/>
          </p:cNvSpPr>
          <p:nvPr/>
        </p:nvSpPr>
        <p:spPr>
          <a:xfrm>
            <a:off x="171125" y="639743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Gather Phase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E999EE-F410-45C5-B9B6-26D27D40D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183" y="4247307"/>
            <a:ext cx="5944880" cy="134838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Pay on </a:t>
            </a:r>
            <a:r>
              <a:rPr lang="en-US" b="1" dirty="0" err="1">
                <a:solidFill>
                  <a:schemeClr val="bg1"/>
                </a:solidFill>
              </a:rPr>
              <a:t>TIme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Check Credit Reports</a:t>
            </a:r>
          </a:p>
          <a:p>
            <a:r>
              <a:rPr lang="en-US" b="1" dirty="0">
                <a:solidFill>
                  <a:schemeClr val="bg1"/>
                </a:solidFill>
              </a:rPr>
              <a:t>Remove Yourself From Mailing Lists</a:t>
            </a:r>
          </a:p>
          <a:p>
            <a:r>
              <a:rPr lang="en-US" b="1" dirty="0">
                <a:solidFill>
                  <a:schemeClr val="bg1"/>
                </a:solidFill>
              </a:rPr>
              <a:t>Autopay</a:t>
            </a:r>
          </a:p>
        </p:txBody>
      </p:sp>
    </p:spTree>
    <p:extLst>
      <p:ext uri="{BB962C8B-B14F-4D97-AF65-F5344CB8AC3E}">
        <p14:creationId xmlns:p14="http://schemas.microsoft.com/office/powerpoint/2010/main" val="425345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C43A114B-CAF8-402E-A898-DEE2C202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E68BB1-DCF6-49AB-8FF1-7E68DCBC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18288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A9B8539-604B-420E-BA1B-0A2E64CD7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412" y="5870955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7236CAA2-54C3-4136-B0CC-6837B14D8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40F86E67-9E86-453F-92BC-648189829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73C5439-21D4-46F3-9CF4-FF1CE786F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C90FF-1479-4C34-81B4-F493E7D7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733" y="2768800"/>
            <a:ext cx="4585679" cy="8614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Insurance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A903D-536E-49DD-BEEC-67808C47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015305" y="1113063"/>
            <a:ext cx="4659823" cy="4628758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  <a:softEdge rad="0"/>
          </a:effectLst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</p:pic>
      <p:sp>
        <p:nvSpPr>
          <p:cNvPr id="49" name="Subtitle 2">
            <a:extLst>
              <a:ext uri="{FF2B5EF4-FFF2-40B4-BE49-F238E27FC236}">
                <a16:creationId xmlns:a16="http://schemas.microsoft.com/office/drawing/2014/main" id="{45447660-2B3B-4101-97AA-B23ED1B7973D}"/>
              </a:ext>
            </a:extLst>
          </p:cNvPr>
          <p:cNvSpPr txBox="1">
            <a:spLocks/>
          </p:cNvSpPr>
          <p:nvPr/>
        </p:nvSpPr>
        <p:spPr>
          <a:xfrm>
            <a:off x="171125" y="6397432"/>
            <a:ext cx="8825658" cy="86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Gather Phase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5A3FF3-D87D-4749-BA42-D0DAEECEE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9183" y="4247307"/>
            <a:ext cx="5944880" cy="134838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Types of Insurance</a:t>
            </a:r>
          </a:p>
          <a:p>
            <a:r>
              <a:rPr lang="en-US" b="1" dirty="0">
                <a:solidFill>
                  <a:schemeClr val="bg1"/>
                </a:solidFill>
              </a:rPr>
              <a:t>Premium, Deductible,                                           Copay, Coinsurance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821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19099</TotalTime>
  <Words>218</Words>
  <Application>Microsoft Office PowerPoint</Application>
  <PresentationFormat>Widescreen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Personal Finance</vt:lpstr>
      <vt:lpstr>Energizer</vt:lpstr>
      <vt:lpstr>Learning Objectives</vt:lpstr>
      <vt:lpstr>Kahoot</vt:lpstr>
      <vt:lpstr>Reflection</vt:lpstr>
      <vt:lpstr>Setting Financial Goals</vt:lpstr>
      <vt:lpstr>Budgeting </vt:lpstr>
      <vt:lpstr>Managing Your Credit Score</vt:lpstr>
      <vt:lpstr>Insurance</vt:lpstr>
      <vt:lpstr>PowerPoint Presentation</vt:lpstr>
      <vt:lpstr>Learned Section</vt:lpstr>
      <vt:lpstr>Share W/ Peers</vt:lpstr>
      <vt:lpstr>Practical Application</vt:lpstr>
      <vt:lpstr>Learning Objectives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JROTC Ranks and Structure</dc:title>
  <dc:creator>Kadi, Yusuf</dc:creator>
  <cp:lastModifiedBy>Kadi, Yusuf</cp:lastModifiedBy>
  <cp:revision>42</cp:revision>
  <dcterms:created xsi:type="dcterms:W3CDTF">2019-04-13T02:18:32Z</dcterms:created>
  <dcterms:modified xsi:type="dcterms:W3CDTF">2020-01-30T19:59:17Z</dcterms:modified>
</cp:coreProperties>
</file>